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7" r:id="rId5"/>
    <p:sldId id="288" r:id="rId6"/>
    <p:sldId id="287" r:id="rId7"/>
    <p:sldId id="275" r:id="rId8"/>
    <p:sldId id="308" r:id="rId9"/>
    <p:sldId id="321" r:id="rId10"/>
    <p:sldId id="284" r:id="rId11"/>
    <p:sldId id="596" r:id="rId12"/>
    <p:sldId id="28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3E84"/>
    <a:srgbClr val="00ABC9"/>
    <a:srgbClr val="00A6C8"/>
    <a:srgbClr val="58AF3C"/>
    <a:srgbClr val="5353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1"/>
    <p:restoredTop sz="96327"/>
  </p:normalViewPr>
  <p:slideViewPr>
    <p:cSldViewPr snapToGrid="0" snapToObjects="1">
      <p:cViewPr varScale="1">
        <p:scale>
          <a:sx n="39" d="100"/>
          <a:sy n="39" d="100"/>
        </p:scale>
        <p:origin x="80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ad1" userId="650cb54c-5830-4531-a493-77a7c168fef4" providerId="ADAL" clId="{32C76D85-5BEA-4110-8C51-9CFEC7D13F6D}"/>
    <pc:docChg chg="undo custSel modSld">
      <pc:chgData name="Fead1" userId="650cb54c-5830-4531-a493-77a7c168fef4" providerId="ADAL" clId="{32C76D85-5BEA-4110-8C51-9CFEC7D13F6D}" dt="2021-03-29T08:10:26.349" v="134" actId="20577"/>
      <pc:docMkLst>
        <pc:docMk/>
      </pc:docMkLst>
      <pc:sldChg chg="modSp mod">
        <pc:chgData name="Fead1" userId="650cb54c-5830-4531-a493-77a7c168fef4" providerId="ADAL" clId="{32C76D85-5BEA-4110-8C51-9CFEC7D13F6D}" dt="2021-03-29T08:10:26.349" v="134" actId="20577"/>
        <pc:sldMkLst>
          <pc:docMk/>
          <pc:sldMk cId="202546403" sldId="596"/>
        </pc:sldMkLst>
        <pc:spChg chg="mod">
          <ac:chgData name="Fead1" userId="650cb54c-5830-4531-a493-77a7c168fef4" providerId="ADAL" clId="{32C76D85-5BEA-4110-8C51-9CFEC7D13F6D}" dt="2021-03-29T08:10:26.349" v="134" actId="20577"/>
          <ac:spMkLst>
            <pc:docMk/>
            <pc:sldMk cId="202546403" sldId="596"/>
            <ac:spMk id="3" creationId="{EB0DFF3F-5F8C-4612-BB41-46B2FF801D5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BBC2F-C110-5F44-98BD-D6263C71502C}" type="datetimeFigureOut">
              <a:rPr lang="en-BE" smtClean="0"/>
              <a:t>03/29/2021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C49C0-FB4E-3948-B281-4E221014A7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94680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BBC2F-C110-5F44-98BD-D6263C71502C}" type="datetimeFigureOut">
              <a:rPr lang="en-BE" smtClean="0"/>
              <a:t>03/29/2021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C49C0-FB4E-3948-B281-4E221014A7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72361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BBC2F-C110-5F44-98BD-D6263C71502C}" type="datetimeFigureOut">
              <a:rPr lang="en-BE" smtClean="0"/>
              <a:t>03/29/2021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C49C0-FB4E-3948-B281-4E221014A7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79885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BBC2F-C110-5F44-98BD-D6263C71502C}" type="datetimeFigureOut">
              <a:rPr lang="en-BE" smtClean="0"/>
              <a:t>03/29/2021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C49C0-FB4E-3948-B281-4E221014A7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81100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BBC2F-C110-5F44-98BD-D6263C71502C}" type="datetimeFigureOut">
              <a:rPr lang="en-BE" smtClean="0"/>
              <a:t>03/29/2021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C49C0-FB4E-3948-B281-4E221014A7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216240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BBC2F-C110-5F44-98BD-D6263C71502C}" type="datetimeFigureOut">
              <a:rPr lang="en-BE" smtClean="0"/>
              <a:t>03/29/2021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C49C0-FB4E-3948-B281-4E221014A7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35040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BBC2F-C110-5F44-98BD-D6263C71502C}" type="datetimeFigureOut">
              <a:rPr lang="en-BE" smtClean="0"/>
              <a:t>03/29/2021</a:t>
            </a:fld>
            <a:endParaRPr lang="en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C49C0-FB4E-3948-B281-4E221014A7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16545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BBC2F-C110-5F44-98BD-D6263C71502C}" type="datetimeFigureOut">
              <a:rPr lang="en-BE" smtClean="0"/>
              <a:t>03/29/2021</a:t>
            </a:fld>
            <a:endParaRPr lang="en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C49C0-FB4E-3948-B281-4E221014A7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15129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BBC2F-C110-5F44-98BD-D6263C71502C}" type="datetimeFigureOut">
              <a:rPr lang="en-BE" smtClean="0"/>
              <a:t>03/29/2021</a:t>
            </a:fld>
            <a:endParaRPr lang="en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C49C0-FB4E-3948-B281-4E221014A7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448418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BBC2F-C110-5F44-98BD-D6263C71502C}" type="datetimeFigureOut">
              <a:rPr lang="en-BE" smtClean="0"/>
              <a:t>03/29/2021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C49C0-FB4E-3948-B281-4E221014A7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37800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BBC2F-C110-5F44-98BD-D6263C71502C}" type="datetimeFigureOut">
              <a:rPr lang="en-BE" smtClean="0"/>
              <a:t>03/29/2021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C49C0-FB4E-3948-B281-4E221014A7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039815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BBC2F-C110-5F44-98BD-D6263C71502C}" type="datetimeFigureOut">
              <a:rPr lang="en-BE" smtClean="0"/>
              <a:t>03/29/2021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C49C0-FB4E-3948-B281-4E221014A75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884244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13" Type="http://schemas.openxmlformats.org/officeDocument/2006/relationships/image" Target="../media/image17.tif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12" Type="http://schemas.openxmlformats.org/officeDocument/2006/relationships/image" Target="../media/image16.tiff"/><Relationship Id="rId17" Type="http://schemas.openxmlformats.org/officeDocument/2006/relationships/image" Target="../media/image21.tiff"/><Relationship Id="rId2" Type="http://schemas.openxmlformats.org/officeDocument/2006/relationships/image" Target="../media/image6.emf"/><Relationship Id="rId16" Type="http://schemas.openxmlformats.org/officeDocument/2006/relationships/image" Target="../media/image2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11" Type="http://schemas.openxmlformats.org/officeDocument/2006/relationships/image" Target="../media/image15.tiff"/><Relationship Id="rId5" Type="http://schemas.openxmlformats.org/officeDocument/2006/relationships/image" Target="../media/image9.emf"/><Relationship Id="rId15" Type="http://schemas.openxmlformats.org/officeDocument/2006/relationships/image" Target="../media/image19.tiff"/><Relationship Id="rId10" Type="http://schemas.openxmlformats.org/officeDocument/2006/relationships/image" Target="../media/image14.tiff"/><Relationship Id="rId4" Type="http://schemas.openxmlformats.org/officeDocument/2006/relationships/image" Target="../media/image8.emf"/><Relationship Id="rId9" Type="http://schemas.openxmlformats.org/officeDocument/2006/relationships/image" Target="../media/image13.jpeg"/><Relationship Id="rId14" Type="http://schemas.openxmlformats.org/officeDocument/2006/relationships/image" Target="../media/image18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8.emf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9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27.jp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mailto:Info@fead.be" TargetMode="External"/><Relationship Id="rId3" Type="http://schemas.openxmlformats.org/officeDocument/2006/relationships/image" Target="../media/image2.emf"/><Relationship Id="rId7" Type="http://schemas.openxmlformats.org/officeDocument/2006/relationships/hyperlink" Target="mailto:valerie.plainemaison@fead.be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32.emf"/><Relationship Id="rId4" Type="http://schemas.openxmlformats.org/officeDocument/2006/relationships/image" Target="../media/image3.emf"/><Relationship Id="rId9" Type="http://schemas.openxmlformats.org/officeDocument/2006/relationships/image" Target="../media/image3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3E8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C65392-4928-1840-9FCD-AF10D774ADB1}"/>
              </a:ext>
            </a:extLst>
          </p:cNvPr>
          <p:cNvSpPr/>
          <p:nvPr/>
        </p:nvSpPr>
        <p:spPr>
          <a:xfrm>
            <a:off x="1639823" y="1006379"/>
            <a:ext cx="65474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Helvetica" pitchFamily="2" charset="0"/>
              </a:rPr>
              <a:t>FEAD and its work  </a:t>
            </a:r>
          </a:p>
          <a:p>
            <a:r>
              <a:rPr lang="en-GB" sz="4000" b="1" i="1" dirty="0">
                <a:solidFill>
                  <a:schemeClr val="bg1"/>
                </a:solidFill>
                <a:latin typeface="Helvetica" pitchFamily="2" charset="0"/>
              </a:rPr>
              <a:t>	a focus on batteries</a:t>
            </a:r>
            <a:endParaRPr lang="en-BE" sz="40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5DADAE-E637-C140-B15D-438CB2AC0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7936" y="-1028861"/>
            <a:ext cx="2620949" cy="26209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6D7CC1-740F-B747-A872-0594203B6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63610" y="1230284"/>
            <a:ext cx="1800361" cy="8756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90F501-2534-884B-BE47-FCC7FB9CBE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82069" y="5412545"/>
            <a:ext cx="2510869" cy="25108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645B26-120E-7341-A6A5-CDB6D8CA6D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12936">
            <a:off x="6670359" y="5793212"/>
            <a:ext cx="1665880" cy="12357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60EA0F-9415-0044-BE73-ACDCB00D55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74889" y="5724143"/>
            <a:ext cx="1398159" cy="72967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CF548FC-70DD-4F46-96BC-B8463F7FB232}"/>
              </a:ext>
            </a:extLst>
          </p:cNvPr>
          <p:cNvSpPr/>
          <p:nvPr/>
        </p:nvSpPr>
        <p:spPr>
          <a:xfrm>
            <a:off x="1639823" y="3048047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Helvetica" pitchFamily="2" charset="0"/>
              </a:rPr>
              <a:t>24 March 2021</a:t>
            </a:r>
            <a:endParaRPr lang="en-BE" sz="20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553805-EC8B-2D47-827B-D92F7A7B8433}"/>
              </a:ext>
            </a:extLst>
          </p:cNvPr>
          <p:cNvSpPr/>
          <p:nvPr/>
        </p:nvSpPr>
        <p:spPr>
          <a:xfrm>
            <a:off x="1631803" y="4613655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defRPr/>
            </a:pPr>
            <a:r>
              <a:rPr lang="en-GB" sz="1600" b="1" i="1" dirty="0">
                <a:solidFill>
                  <a:schemeClr val="bg1"/>
                </a:solidFill>
                <a:latin typeface="Helvetica" pitchFamily="2" charset="0"/>
                <a:ea typeface="ＭＳ Ｐゴシック" charset="0"/>
                <a:cs typeface="Times New Roman" panose="02020603050405020304" pitchFamily="18" charset="0"/>
              </a:rPr>
              <a:t>A presentation by Valérie </a:t>
            </a:r>
            <a:r>
              <a:rPr lang="en-GB" sz="1600" b="1" i="1" dirty="0" err="1">
                <a:solidFill>
                  <a:schemeClr val="bg1"/>
                </a:solidFill>
                <a:latin typeface="Helvetica" pitchFamily="2" charset="0"/>
                <a:ea typeface="ＭＳ Ｐゴシック" charset="0"/>
                <a:cs typeface="Times New Roman" panose="02020603050405020304" pitchFamily="18" charset="0"/>
              </a:rPr>
              <a:t>Plainemaison</a:t>
            </a:r>
            <a:endParaRPr lang="en-GB" sz="1600" b="1" i="1" dirty="0">
              <a:solidFill>
                <a:schemeClr val="bg1"/>
              </a:solidFill>
              <a:latin typeface="Helvetica" pitchFamily="2" charset="0"/>
              <a:ea typeface="ＭＳ Ｐゴシック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C6C1249-F18C-EC4E-AD2A-5CAFE937562A}"/>
              </a:ext>
            </a:extLst>
          </p:cNvPr>
          <p:cNvSpPr/>
          <p:nvPr/>
        </p:nvSpPr>
        <p:spPr>
          <a:xfrm>
            <a:off x="1631803" y="4957406"/>
            <a:ext cx="6096000" cy="56630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defRPr/>
            </a:pPr>
            <a:r>
              <a:rPr lang="en-GB" sz="1400" dirty="0">
                <a:solidFill>
                  <a:schemeClr val="bg1"/>
                </a:solidFill>
                <a:latin typeface="Helvetica" pitchFamily="2" charset="0"/>
                <a:ea typeface="ＭＳ Ｐゴシック" charset="0"/>
                <a:cs typeface="Times New Roman" panose="02020603050405020304" pitchFamily="18" charset="0"/>
              </a:rPr>
              <a:t>Secretary-General of the European Federation of Waste 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defRPr/>
            </a:pPr>
            <a:r>
              <a:rPr lang="en-GB" sz="1400" dirty="0">
                <a:solidFill>
                  <a:schemeClr val="bg1"/>
                </a:solidFill>
                <a:latin typeface="Helvetica" pitchFamily="2" charset="0"/>
                <a:ea typeface="ＭＳ Ｐゴシック" charset="0"/>
                <a:cs typeface="Times New Roman" panose="02020603050405020304" pitchFamily="18" charset="0"/>
              </a:rPr>
              <a:t>Management and Environmental Services (FEAD) </a:t>
            </a:r>
          </a:p>
        </p:txBody>
      </p:sp>
    </p:spTree>
    <p:extLst>
      <p:ext uri="{BB962C8B-B14F-4D97-AF65-F5344CB8AC3E}">
        <p14:creationId xmlns:p14="http://schemas.microsoft.com/office/powerpoint/2010/main" val="2296868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7003C53-0EF7-1B49-882F-109079021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26693" cy="68579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0E6F939-BFFF-3449-A01B-0269C07FC4AA}"/>
              </a:ext>
            </a:extLst>
          </p:cNvPr>
          <p:cNvSpPr/>
          <p:nvPr/>
        </p:nvSpPr>
        <p:spPr>
          <a:xfrm>
            <a:off x="838200" y="1094636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3200" b="1" dirty="0">
                <a:solidFill>
                  <a:srgbClr val="123E84"/>
                </a:solidFill>
                <a:latin typeface="Helvetica" pitchFamily="2" charset="0"/>
              </a:rPr>
              <a:t>What our industry </a:t>
            </a:r>
            <a:br>
              <a:rPr lang="en-GB" sz="3200" b="1" dirty="0">
                <a:solidFill>
                  <a:srgbClr val="123E84"/>
                </a:solidFill>
                <a:latin typeface="Helvetica" pitchFamily="2" charset="0"/>
              </a:rPr>
            </a:br>
            <a:r>
              <a:rPr lang="en-GB" sz="3200" b="1" dirty="0">
                <a:solidFill>
                  <a:srgbClr val="123E84"/>
                </a:solidFill>
                <a:latin typeface="Helvetica" pitchFamily="2" charset="0"/>
              </a:rPr>
              <a:t>does for Europe</a:t>
            </a:r>
            <a:endParaRPr lang="en-BE" sz="3200" b="1" dirty="0">
              <a:solidFill>
                <a:srgbClr val="123E84"/>
              </a:solidFill>
              <a:latin typeface="Helvetica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24CE40-E696-9747-A346-3302BA5FC537}"/>
              </a:ext>
            </a:extLst>
          </p:cNvPr>
          <p:cNvSpPr/>
          <p:nvPr/>
        </p:nvSpPr>
        <p:spPr>
          <a:xfrm>
            <a:off x="862263" y="759612"/>
            <a:ext cx="45834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ABC9"/>
                </a:solidFill>
                <a:latin typeface="Helvetica" pitchFamily="2" charset="0"/>
              </a:rPr>
              <a:t>Introduction</a:t>
            </a:r>
            <a:endParaRPr lang="en-BE" sz="2000" b="1" dirty="0">
              <a:solidFill>
                <a:srgbClr val="00ABC9"/>
              </a:solidFill>
              <a:latin typeface="Helvetica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92B25F1-6DD1-B84B-8B2E-3C2F085C3248}"/>
              </a:ext>
            </a:extLst>
          </p:cNvPr>
          <p:cNvSpPr txBox="1"/>
          <p:nvPr/>
        </p:nvSpPr>
        <p:spPr>
          <a:xfrm>
            <a:off x="1380423" y="2506878"/>
            <a:ext cx="460381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FEAD is the EU private waste management association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Local, innovative, sustainable jobs: up to 400 000 jobs 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 the waste management sector (EC Commission)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5 Bn EUR/year investment in collection and waste 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management facilities  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Secondary raw materials provided to the manufacturing sector 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key role in climate protection through prevention of GHG emissions (recycling +  W-to-E from non recyclable waste)</a:t>
            </a:r>
            <a:endParaRPr lang="en-B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02C2B18-9B08-464B-8A3A-9E62290BF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536" y="2604077"/>
            <a:ext cx="143577" cy="14357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8D59B3A-B89B-554F-AEB9-48888A22FA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536" y="3036300"/>
            <a:ext cx="143577" cy="14357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E9CE428-6BFE-0E4D-9532-BD45CE93D2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9521" y="3661114"/>
            <a:ext cx="143577" cy="14357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1290929-D86E-0D4E-BA26-39A6882289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9521" y="4313360"/>
            <a:ext cx="143577" cy="14357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70FC34A-E8BB-384E-8406-F49C6C2551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9520" y="4950392"/>
            <a:ext cx="143577" cy="14357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F3556E5-8032-404E-85A3-642551C48F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59568" y="5786766"/>
            <a:ext cx="1445005" cy="7511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D11474B-F8E8-5A41-9C63-AB00956BDB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69695" y="-452533"/>
            <a:ext cx="5338275" cy="53382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458717F-59A6-3247-9D0C-37BEB7AEDB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81286" y="464716"/>
            <a:ext cx="1651000" cy="1181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BCE0DE-5FB3-934B-996A-92B82C8C325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46185" y="477416"/>
            <a:ext cx="1651000" cy="1168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D14019-800E-0447-AD2C-CCBF98433BC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811084" y="477416"/>
            <a:ext cx="1651000" cy="1181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9F63A1-86D5-F146-9030-23D9C7B65DF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81285" y="2615434"/>
            <a:ext cx="1651000" cy="1168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3A9594-4DD8-BE4D-A07D-CD9E7655DE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46182" y="2601836"/>
            <a:ext cx="1651000" cy="1181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CFED8C-4968-8640-9BBB-69443F37321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811079" y="2601836"/>
            <a:ext cx="1651000" cy="1168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29C4221-7C9F-1F43-B25F-497F6C06019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281285" y="4719592"/>
            <a:ext cx="1651000" cy="1181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4BC3252-EF7E-1246-8C5C-2A3787182FA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046181" y="4732292"/>
            <a:ext cx="1651000" cy="11684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5FCF7070-BE48-4941-841B-41F687FF7C92}"/>
              </a:ext>
            </a:extLst>
          </p:cNvPr>
          <p:cNvSpPr/>
          <p:nvPr/>
        </p:nvSpPr>
        <p:spPr>
          <a:xfrm>
            <a:off x="6281286" y="1676913"/>
            <a:ext cx="165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123E84"/>
                </a:solidFill>
                <a:latin typeface="Helvetica" pitchFamily="2" charset="0"/>
              </a:rPr>
              <a:t>20</a:t>
            </a:r>
            <a:endParaRPr lang="en-BE" b="1" dirty="0">
              <a:solidFill>
                <a:srgbClr val="123E84"/>
              </a:solidFill>
              <a:latin typeface="Helvetica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2326CD-55B2-4F43-B2C0-37BD5035ED5A}"/>
              </a:ext>
            </a:extLst>
          </p:cNvPr>
          <p:cNvSpPr txBox="1"/>
          <p:nvPr/>
        </p:nvSpPr>
        <p:spPr>
          <a:xfrm>
            <a:off x="6281285" y="1977053"/>
            <a:ext cx="1651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National Waste </a:t>
            </a:r>
            <a:b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</a:br>
            <a: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Management federations</a:t>
            </a:r>
            <a:endParaRPr lang="en-BE" sz="10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8A1B85C-1AE0-7845-ADFB-D0E578315DBD}"/>
              </a:ext>
            </a:extLst>
          </p:cNvPr>
          <p:cNvSpPr/>
          <p:nvPr/>
        </p:nvSpPr>
        <p:spPr>
          <a:xfrm>
            <a:off x="8046185" y="1692292"/>
            <a:ext cx="165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123E84"/>
                </a:solidFill>
                <a:latin typeface="Helvetica" pitchFamily="2" charset="0"/>
              </a:rPr>
              <a:t>3.000</a:t>
            </a:r>
            <a:endParaRPr lang="en-BE" b="1" dirty="0">
              <a:solidFill>
                <a:srgbClr val="123E84"/>
              </a:solidFill>
              <a:latin typeface="Helvetica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FF40E4E-0328-3E40-9A10-7972F85740A6}"/>
              </a:ext>
            </a:extLst>
          </p:cNvPr>
          <p:cNvSpPr txBox="1"/>
          <p:nvPr/>
        </p:nvSpPr>
        <p:spPr>
          <a:xfrm>
            <a:off x="8046182" y="1977053"/>
            <a:ext cx="1651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Private waste </a:t>
            </a:r>
          </a:p>
          <a:p>
            <a:pPr algn="ctr"/>
            <a: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management companies</a:t>
            </a:r>
            <a:endParaRPr lang="en-BE" sz="10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2E2777E-13C3-3F4D-A709-92DCB87782CC}"/>
              </a:ext>
            </a:extLst>
          </p:cNvPr>
          <p:cNvSpPr/>
          <p:nvPr/>
        </p:nvSpPr>
        <p:spPr>
          <a:xfrm>
            <a:off x="9812510" y="1692292"/>
            <a:ext cx="165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123E84"/>
                </a:solidFill>
                <a:latin typeface="Helvetica" pitchFamily="2" charset="0"/>
              </a:rPr>
              <a:t>320.000</a:t>
            </a:r>
            <a:endParaRPr lang="en-BE" b="1" dirty="0">
              <a:solidFill>
                <a:srgbClr val="123E84"/>
              </a:solidFill>
              <a:latin typeface="Helvetica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2611064-A45A-6247-A229-43CF891EB8BF}"/>
              </a:ext>
            </a:extLst>
          </p:cNvPr>
          <p:cNvSpPr txBox="1"/>
          <p:nvPr/>
        </p:nvSpPr>
        <p:spPr>
          <a:xfrm>
            <a:off x="9812507" y="1977053"/>
            <a:ext cx="1651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Employees </a:t>
            </a:r>
          </a:p>
          <a:p>
            <a:pPr algn="ctr"/>
            <a: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In total </a:t>
            </a:r>
            <a:endParaRPr lang="en-BE" sz="10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7B196F3-03D5-8547-BB9C-5FF8C99962BB}"/>
              </a:ext>
            </a:extLst>
          </p:cNvPr>
          <p:cNvSpPr/>
          <p:nvPr/>
        </p:nvSpPr>
        <p:spPr>
          <a:xfrm>
            <a:off x="6288505" y="3805572"/>
            <a:ext cx="165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123E84"/>
                </a:solidFill>
                <a:latin typeface="Helvetica" pitchFamily="2" charset="0"/>
              </a:rPr>
              <a:t>2.400</a:t>
            </a:r>
            <a:endParaRPr lang="en-BE" b="1" dirty="0">
              <a:solidFill>
                <a:srgbClr val="123E84"/>
              </a:solidFill>
              <a:latin typeface="Helvetica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7FB7467-135E-4144-A425-59E0FD131AA6}"/>
              </a:ext>
            </a:extLst>
          </p:cNvPr>
          <p:cNvSpPr txBox="1"/>
          <p:nvPr/>
        </p:nvSpPr>
        <p:spPr>
          <a:xfrm>
            <a:off x="6288502" y="4090333"/>
            <a:ext cx="1651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Recycling and</a:t>
            </a:r>
          </a:p>
          <a:p>
            <a:pPr algn="ctr"/>
            <a: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Sorting centres</a:t>
            </a:r>
            <a:endParaRPr lang="en-BE" sz="10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23DCD63-0A4C-3C48-B2AB-A46D03FCD170}"/>
              </a:ext>
            </a:extLst>
          </p:cNvPr>
          <p:cNvSpPr/>
          <p:nvPr/>
        </p:nvSpPr>
        <p:spPr>
          <a:xfrm>
            <a:off x="8046182" y="3805572"/>
            <a:ext cx="165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123E84"/>
                </a:solidFill>
                <a:latin typeface="Helvetica" pitchFamily="2" charset="0"/>
              </a:rPr>
              <a:t>900</a:t>
            </a:r>
            <a:endParaRPr lang="en-BE" b="1" dirty="0">
              <a:solidFill>
                <a:srgbClr val="123E84"/>
              </a:solidFill>
              <a:latin typeface="Helvetica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06C8C30-D93A-234F-9F9C-D13BC83E62A5}"/>
              </a:ext>
            </a:extLst>
          </p:cNvPr>
          <p:cNvSpPr txBox="1"/>
          <p:nvPr/>
        </p:nvSpPr>
        <p:spPr>
          <a:xfrm>
            <a:off x="8046179" y="4090333"/>
            <a:ext cx="1651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Controlled </a:t>
            </a:r>
          </a:p>
          <a:p>
            <a:pPr algn="ctr"/>
            <a: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landfills</a:t>
            </a:r>
            <a:endParaRPr lang="en-BE" sz="10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A1EFA1A-130D-EA4A-84BE-B45C02E7EE94}"/>
              </a:ext>
            </a:extLst>
          </p:cNvPr>
          <p:cNvSpPr/>
          <p:nvPr/>
        </p:nvSpPr>
        <p:spPr>
          <a:xfrm>
            <a:off x="9811080" y="3805572"/>
            <a:ext cx="165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123E84"/>
                </a:solidFill>
                <a:latin typeface="Helvetica" pitchFamily="2" charset="0"/>
              </a:rPr>
              <a:t>1.100</a:t>
            </a:r>
            <a:endParaRPr lang="en-BE" b="1" dirty="0">
              <a:solidFill>
                <a:srgbClr val="123E84"/>
              </a:solidFill>
              <a:latin typeface="Helvetica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64AA622-9142-A846-B25A-0BDC365E24CB}"/>
              </a:ext>
            </a:extLst>
          </p:cNvPr>
          <p:cNvSpPr txBox="1"/>
          <p:nvPr/>
        </p:nvSpPr>
        <p:spPr>
          <a:xfrm>
            <a:off x="9811077" y="4090333"/>
            <a:ext cx="1651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Composting </a:t>
            </a:r>
          </a:p>
          <a:p>
            <a:pPr algn="ctr"/>
            <a: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sites</a:t>
            </a:r>
            <a:endParaRPr lang="en-BE" sz="10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C274231-CD03-8147-9F6C-32A44AD9DAA2}"/>
              </a:ext>
            </a:extLst>
          </p:cNvPr>
          <p:cNvSpPr/>
          <p:nvPr/>
        </p:nvSpPr>
        <p:spPr>
          <a:xfrm>
            <a:off x="6288505" y="5900692"/>
            <a:ext cx="165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123E84"/>
                </a:solidFill>
                <a:latin typeface="Helvetica" pitchFamily="2" charset="0"/>
              </a:rPr>
              <a:t>260</a:t>
            </a:r>
            <a:endParaRPr lang="en-BE" b="1" dirty="0">
              <a:solidFill>
                <a:srgbClr val="123E84"/>
              </a:solidFill>
              <a:latin typeface="Helvetica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C947762-E538-C040-9B1B-13621FCA8638}"/>
              </a:ext>
            </a:extLst>
          </p:cNvPr>
          <p:cNvSpPr txBox="1"/>
          <p:nvPr/>
        </p:nvSpPr>
        <p:spPr>
          <a:xfrm>
            <a:off x="6288502" y="6185453"/>
            <a:ext cx="1651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Waste-to-energy</a:t>
            </a:r>
          </a:p>
          <a:p>
            <a:pPr algn="ctr"/>
            <a: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Plants</a:t>
            </a:r>
            <a:endParaRPr lang="en-BE" sz="10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D481758-35C7-5D4D-A700-41DE47CB5139}"/>
              </a:ext>
            </a:extLst>
          </p:cNvPr>
          <p:cNvSpPr/>
          <p:nvPr/>
        </p:nvSpPr>
        <p:spPr>
          <a:xfrm>
            <a:off x="8046185" y="5900692"/>
            <a:ext cx="165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123E84"/>
                </a:solidFill>
                <a:latin typeface="Helvetica" pitchFamily="2" charset="0"/>
              </a:rPr>
              <a:t>5 billion</a:t>
            </a:r>
            <a:endParaRPr lang="en-BE" b="1" dirty="0">
              <a:solidFill>
                <a:srgbClr val="123E84"/>
              </a:solidFill>
              <a:latin typeface="Helvetica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A64E588-A8A1-8441-A452-E8DCD50D0965}"/>
              </a:ext>
            </a:extLst>
          </p:cNvPr>
          <p:cNvSpPr txBox="1"/>
          <p:nvPr/>
        </p:nvSpPr>
        <p:spPr>
          <a:xfrm>
            <a:off x="8046182" y="6185453"/>
            <a:ext cx="1651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Euros In Investments</a:t>
            </a:r>
          </a:p>
          <a:p>
            <a:pPr algn="ctr"/>
            <a:r>
              <a:rPr lang="en-GB" sz="1000" dirty="0">
                <a:latin typeface="Arial Narrow" panose="020B0604020202020204" pitchFamily="34" charset="0"/>
                <a:cs typeface="Arial Narrow" panose="020B0604020202020204" pitchFamily="34" charset="0"/>
              </a:rPr>
              <a:t>Per year</a:t>
            </a:r>
            <a:endParaRPr lang="en-BE" sz="10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895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 descr="Ein Bild, das Berg enthält.&#10;&#10;Automatisch generierte Beschreibung">
            <a:extLst>
              <a:ext uri="{FF2B5EF4-FFF2-40B4-BE49-F238E27FC236}">
                <a16:creationId xmlns:a16="http://schemas.microsoft.com/office/drawing/2014/main" id="{83A2C3CD-8811-1048-9C15-A059CCCB53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7663" t="-8289" r="27663" b="8289"/>
          <a:stretch/>
        </p:blipFill>
        <p:spPr>
          <a:xfrm>
            <a:off x="4630615" y="-476597"/>
            <a:ext cx="6723185" cy="62863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7003C53-0EF7-1B49-882F-1090790219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426693" cy="68579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0E6F939-BFFF-3449-A01B-0269C07FC4AA}"/>
              </a:ext>
            </a:extLst>
          </p:cNvPr>
          <p:cNvSpPr/>
          <p:nvPr/>
        </p:nvSpPr>
        <p:spPr>
          <a:xfrm>
            <a:off x="838199" y="1094636"/>
            <a:ext cx="672318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123E84"/>
                </a:solidFill>
                <a:latin typeface="Helvetica" pitchFamily="2" charset="0"/>
              </a:rPr>
              <a:t>FEAD as the voice of the waste management industry in Europe</a:t>
            </a:r>
            <a:endParaRPr lang="en-BE" sz="3200" b="1" dirty="0">
              <a:solidFill>
                <a:srgbClr val="123E84"/>
              </a:solidFill>
              <a:latin typeface="Helvetica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24CE40-E696-9747-A346-3302BA5FC537}"/>
              </a:ext>
            </a:extLst>
          </p:cNvPr>
          <p:cNvSpPr/>
          <p:nvPr/>
        </p:nvSpPr>
        <p:spPr>
          <a:xfrm>
            <a:off x="862263" y="759612"/>
            <a:ext cx="45834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ABC9"/>
                </a:solidFill>
                <a:latin typeface="Helvetica" pitchFamily="2" charset="0"/>
              </a:rPr>
              <a:t>Introduction</a:t>
            </a:r>
            <a:endParaRPr lang="en-BE" sz="2000" b="1" dirty="0">
              <a:solidFill>
                <a:srgbClr val="00ABC9"/>
              </a:solidFill>
              <a:latin typeface="Helvetica" pitchFamily="2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F3556E5-8032-404E-85A3-642551C48F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9568" y="5786766"/>
            <a:ext cx="1445005" cy="751194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341BE1C0-6F63-5F48-BBD3-14AD7A5227B4}"/>
              </a:ext>
            </a:extLst>
          </p:cNvPr>
          <p:cNvSpPr txBox="1"/>
          <p:nvPr/>
        </p:nvSpPr>
        <p:spPr>
          <a:xfrm>
            <a:off x="1437379" y="2627921"/>
            <a:ext cx="472235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BE" sz="1700" dirty="0">
                <a:latin typeface="Helvetica" pitchFamily="2" charset="0"/>
              </a:rPr>
              <a:t>F</a:t>
            </a:r>
            <a:r>
              <a:rPr lang="it-IT" sz="1700" dirty="0">
                <a:latin typeface="Helvetica" pitchFamily="2" charset="0"/>
              </a:rPr>
              <a:t>EAD</a:t>
            </a:r>
            <a:r>
              <a:rPr lang="de-BE" sz="1700" dirty="0">
                <a:latin typeface="Helvetica" pitchFamily="2" charset="0"/>
              </a:rPr>
              <a:t> represents 20 national </a:t>
            </a:r>
            <a:r>
              <a:rPr lang="de-DE" sz="1700" dirty="0" err="1">
                <a:latin typeface="Helvetica" pitchFamily="2" charset="0"/>
              </a:rPr>
              <a:t>associations</a:t>
            </a:r>
            <a:r>
              <a:rPr lang="de-BE" sz="1700" dirty="0">
                <a:latin typeface="Helvetica" pitchFamily="2" charset="0"/>
              </a:rPr>
              <a:t> from EU member states</a:t>
            </a:r>
          </a:p>
          <a:p>
            <a:endParaRPr lang="de-BE" sz="1700" dirty="0">
              <a:latin typeface="Helvetica" pitchFamily="2" charset="0"/>
            </a:endParaRPr>
          </a:p>
          <a:p>
            <a:endParaRPr lang="en-GB" sz="1700" dirty="0">
              <a:latin typeface="Helvetica" pitchFamily="2" charset="0"/>
            </a:endParaRPr>
          </a:p>
          <a:p>
            <a:r>
              <a:rPr lang="de-BE" sz="1700" dirty="0">
                <a:latin typeface="Helvetica" pitchFamily="2" charset="0"/>
              </a:rPr>
              <a:t>5 expert comittees with 3 subcommitees discussing the whole range of </a:t>
            </a:r>
            <a:r>
              <a:rPr lang="en-GB" sz="1700" dirty="0">
                <a:latin typeface="Helvetica" pitchFamily="2" charset="0"/>
              </a:rPr>
              <a:t>E</a:t>
            </a:r>
            <a:r>
              <a:rPr lang="de-BE" sz="1700" dirty="0">
                <a:latin typeface="Helvetica" pitchFamily="2" charset="0"/>
              </a:rPr>
              <a:t>uropean topics of interest for the waste management industry to form a strong unified voice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B190D1-30EF-E94C-A800-83BE40650A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118" y="2717902"/>
            <a:ext cx="143577" cy="1435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74A2D1D-BD65-DC4D-B14B-20AF5213BE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1022117" y="3851472"/>
            <a:ext cx="143577" cy="14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267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7003C53-0EF7-1B49-882F-109079021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26693" cy="68579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0E6F939-BFFF-3449-A01B-0269C07FC4AA}"/>
              </a:ext>
            </a:extLst>
          </p:cNvPr>
          <p:cNvSpPr/>
          <p:nvPr/>
        </p:nvSpPr>
        <p:spPr>
          <a:xfrm>
            <a:off x="810890" y="297842"/>
            <a:ext cx="105702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123E84"/>
                </a:solidFill>
                <a:latin typeface="Helvetica" pitchFamily="2" charset="0"/>
                <a:cs typeface="Times New Roman" panose="02020603050405020304" pitchFamily="18" charset="0"/>
              </a:rPr>
              <a:t>FEAD main positions</a:t>
            </a:r>
            <a:endParaRPr lang="en-BE" sz="3200" b="1" dirty="0">
              <a:solidFill>
                <a:srgbClr val="123E84"/>
              </a:solidFill>
              <a:latin typeface="Helvetica" pitchFamily="2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F3556E5-8032-404E-85A3-642551C48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9568" y="5786766"/>
            <a:ext cx="1445005" cy="75119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55D457B-D88C-AB4C-8136-139DD9A6F436}"/>
              </a:ext>
            </a:extLst>
          </p:cNvPr>
          <p:cNvSpPr txBox="1"/>
          <p:nvPr/>
        </p:nvSpPr>
        <p:spPr>
          <a:xfrm>
            <a:off x="1674697" y="1276321"/>
            <a:ext cx="6454789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dirty="0">
                <a:solidFill>
                  <a:srgbClr val="535353"/>
                </a:solidFill>
                <a:latin typeface="Helvetica" pitchFamily="2" charset="0"/>
                <a:cs typeface="Arial" panose="020B0604020202020204" pitchFamily="34" charset="0"/>
              </a:rPr>
              <a:t>Strengthen recycling markets with an ambitious </a:t>
            </a:r>
            <a:r>
              <a:rPr lang="en-GB" sz="1700" b="1" dirty="0">
                <a:solidFill>
                  <a:srgbClr val="123E84"/>
                </a:solidFill>
                <a:latin typeface="Helvetica" pitchFamily="2" charset="0"/>
                <a:cs typeface="Arial" panose="020B0604020202020204" pitchFamily="34" charset="0"/>
              </a:rPr>
              <a:t>product policy</a:t>
            </a:r>
            <a:r>
              <a:rPr lang="en-GB" sz="1700" dirty="0">
                <a:solidFill>
                  <a:srgbClr val="535353"/>
                </a:solidFill>
                <a:latin typeface="Helvetica" pitchFamily="2" charset="0"/>
                <a:cs typeface="Arial" panose="020B0604020202020204" pitchFamily="34" charset="0"/>
              </a:rPr>
              <a:t>, introduce </a:t>
            </a:r>
            <a:r>
              <a:rPr lang="en-GB" sz="1700" b="1" dirty="0">
                <a:solidFill>
                  <a:srgbClr val="123E84"/>
                </a:solidFill>
                <a:latin typeface="Helvetica" pitchFamily="2" charset="0"/>
                <a:cs typeface="Arial" panose="020B0604020202020204" pitchFamily="34" charset="0"/>
              </a:rPr>
              <a:t>mandatory recycled content </a:t>
            </a:r>
            <a:r>
              <a:rPr lang="en-GB" sz="1700" dirty="0">
                <a:solidFill>
                  <a:srgbClr val="535353"/>
                </a:solidFill>
                <a:latin typeface="Helvetica" pitchFamily="2" charset="0"/>
                <a:cs typeface="Arial" panose="020B0604020202020204" pitchFamily="34" charset="0"/>
              </a:rPr>
              <a:t>rules on certain products</a:t>
            </a:r>
          </a:p>
          <a:p>
            <a:endParaRPr lang="en-GB" sz="1700" dirty="0">
              <a:solidFill>
                <a:srgbClr val="535353"/>
              </a:solidFill>
              <a:latin typeface="Helvetica" pitchFamily="2" charset="0"/>
              <a:cs typeface="Arial" panose="020B0604020202020204" pitchFamily="34" charset="0"/>
            </a:endParaRPr>
          </a:p>
          <a:p>
            <a:r>
              <a:rPr lang="en-GB" sz="1700" dirty="0">
                <a:solidFill>
                  <a:srgbClr val="535353"/>
                </a:solidFill>
                <a:latin typeface="Helvetica" pitchFamily="2" charset="0"/>
                <a:cs typeface="Arial" panose="020B0604020202020204" pitchFamily="34" charset="0"/>
              </a:rPr>
              <a:t>Set up </a:t>
            </a:r>
            <a:r>
              <a:rPr lang="en-GB" sz="1700" b="1" dirty="0">
                <a:solidFill>
                  <a:srgbClr val="123E84"/>
                </a:solidFill>
                <a:latin typeface="Helvetica" pitchFamily="2" charset="0"/>
                <a:cs typeface="Arial" panose="020B0604020202020204" pitchFamily="34" charset="0"/>
              </a:rPr>
              <a:t>mandatory green public procurement </a:t>
            </a:r>
            <a:r>
              <a:rPr lang="en-GB" sz="1700" dirty="0">
                <a:solidFill>
                  <a:srgbClr val="535353"/>
                </a:solidFill>
                <a:latin typeface="Helvetica" pitchFamily="2" charset="0"/>
                <a:cs typeface="Arial" panose="020B0604020202020204" pitchFamily="34" charset="0"/>
              </a:rPr>
              <a:t>rules</a:t>
            </a:r>
          </a:p>
          <a:p>
            <a:endParaRPr lang="en-GB" sz="1700" dirty="0">
              <a:solidFill>
                <a:srgbClr val="535353"/>
              </a:solidFill>
              <a:latin typeface="Helvetica" pitchFamily="2" charset="0"/>
              <a:cs typeface="Arial" panose="020B0604020202020204" pitchFamily="34" charset="0"/>
            </a:endParaRPr>
          </a:p>
          <a:p>
            <a:r>
              <a:rPr lang="en-GB" sz="1700" dirty="0">
                <a:solidFill>
                  <a:srgbClr val="535353"/>
                </a:solidFill>
                <a:latin typeface="Helvetica" pitchFamily="2" charset="0"/>
                <a:cs typeface="Arial" panose="020B0604020202020204" pitchFamily="34" charset="0"/>
              </a:rPr>
              <a:t>Examine </a:t>
            </a:r>
            <a:r>
              <a:rPr lang="en-GB" sz="1700" b="1" dirty="0">
                <a:solidFill>
                  <a:srgbClr val="123E84"/>
                </a:solidFill>
                <a:latin typeface="Helvetica" pitchFamily="2" charset="0"/>
                <a:cs typeface="Arial" panose="020B0604020202020204" pitchFamily="34" charset="0"/>
              </a:rPr>
              <a:t>recycling targets</a:t>
            </a:r>
            <a:r>
              <a:rPr lang="en-GB" sz="1700" dirty="0">
                <a:solidFill>
                  <a:srgbClr val="123E84"/>
                </a:solidFill>
                <a:latin typeface="Helvetica" pitchFamily="2" charset="0"/>
                <a:cs typeface="Arial" panose="020B0604020202020204" pitchFamily="34" charset="0"/>
              </a:rPr>
              <a:t> </a:t>
            </a:r>
            <a:r>
              <a:rPr lang="en-GB" sz="1700" dirty="0">
                <a:solidFill>
                  <a:srgbClr val="535353"/>
                </a:solidFill>
                <a:latin typeface="Helvetica" pitchFamily="2" charset="0"/>
                <a:cs typeface="Arial" panose="020B0604020202020204" pitchFamily="34" charset="0"/>
              </a:rPr>
              <a:t>on industrial and commercial waste</a:t>
            </a:r>
          </a:p>
          <a:p>
            <a:endParaRPr lang="en-GB" sz="1700" dirty="0">
              <a:solidFill>
                <a:srgbClr val="535353"/>
              </a:solidFill>
              <a:latin typeface="Helvetica" pitchFamily="2" charset="0"/>
              <a:cs typeface="Arial" panose="020B0604020202020204" pitchFamily="34" charset="0"/>
            </a:endParaRPr>
          </a:p>
          <a:p>
            <a:r>
              <a:rPr lang="en-GB" sz="1700" dirty="0">
                <a:solidFill>
                  <a:srgbClr val="535353"/>
                </a:solidFill>
                <a:latin typeface="Helvetica" pitchFamily="2" charset="0"/>
                <a:cs typeface="Arial" panose="020B0604020202020204" pitchFamily="34" charset="0"/>
              </a:rPr>
              <a:t>Develop binding rules on </a:t>
            </a:r>
            <a:r>
              <a:rPr lang="en-GB" sz="1700" b="1" dirty="0">
                <a:solidFill>
                  <a:srgbClr val="123E84"/>
                </a:solidFill>
                <a:latin typeface="Helvetica" pitchFamily="2" charset="0"/>
                <a:cs typeface="Arial" panose="020B0604020202020204" pitchFamily="34" charset="0"/>
              </a:rPr>
              <a:t>eco-design</a:t>
            </a:r>
            <a:r>
              <a:rPr lang="en-GB" sz="1700" dirty="0">
                <a:solidFill>
                  <a:srgbClr val="535353"/>
                </a:solidFill>
                <a:latin typeface="Helvetica" pitchFamily="2" charset="0"/>
                <a:cs typeface="Arial" panose="020B0604020202020204" pitchFamily="34" charset="0"/>
              </a:rPr>
              <a:t> and </a:t>
            </a:r>
            <a:r>
              <a:rPr lang="en-GB" sz="1700" b="1" dirty="0">
                <a:solidFill>
                  <a:srgbClr val="123E84"/>
                </a:solidFill>
                <a:latin typeface="Helvetica" pitchFamily="2" charset="0"/>
                <a:cs typeface="Arial" panose="020B0604020202020204" pitchFamily="34" charset="0"/>
              </a:rPr>
              <a:t>eco-labelling</a:t>
            </a:r>
          </a:p>
          <a:p>
            <a:endParaRPr lang="en-GB" sz="1700" b="1" dirty="0">
              <a:solidFill>
                <a:srgbClr val="535353"/>
              </a:solidFill>
              <a:latin typeface="Helvetica" pitchFamily="2" charset="0"/>
              <a:cs typeface="Arial" panose="020B0604020202020204" pitchFamily="34" charset="0"/>
            </a:endParaRPr>
          </a:p>
          <a:p>
            <a:r>
              <a:rPr lang="en-GB" sz="1700" dirty="0">
                <a:solidFill>
                  <a:srgbClr val="535353"/>
                </a:solidFill>
                <a:latin typeface="Helvetica" pitchFamily="2" charset="0"/>
                <a:cs typeface="Arial" panose="020B0604020202020204" pitchFamily="34" charset="0"/>
              </a:rPr>
              <a:t>Build a balanced policy for </a:t>
            </a:r>
            <a:r>
              <a:rPr lang="en-GB" sz="1700" b="1" dirty="0">
                <a:solidFill>
                  <a:srgbClr val="123E84"/>
                </a:solidFill>
                <a:latin typeface="Helvetica" pitchFamily="2" charset="0"/>
                <a:cs typeface="Arial" panose="020B0604020202020204" pitchFamily="34" charset="0"/>
              </a:rPr>
              <a:t>chemicals</a:t>
            </a:r>
          </a:p>
          <a:p>
            <a:endParaRPr lang="en-GB" sz="1700" b="1" dirty="0">
              <a:solidFill>
                <a:srgbClr val="535353"/>
              </a:solidFill>
              <a:latin typeface="Helvetica" pitchFamily="2" charset="0"/>
              <a:cs typeface="Arial" panose="020B0604020202020204" pitchFamily="34" charset="0"/>
            </a:endParaRPr>
          </a:p>
          <a:p>
            <a:r>
              <a:rPr lang="en-GB" sz="1700" b="1" dirty="0">
                <a:solidFill>
                  <a:srgbClr val="123E84"/>
                </a:solidFill>
                <a:latin typeface="Helvetica" pitchFamily="2" charset="0"/>
                <a:cs typeface="Arial" panose="020B0604020202020204" pitchFamily="34" charset="0"/>
              </a:rPr>
              <a:t>EU waste exports rules </a:t>
            </a:r>
            <a:r>
              <a:rPr lang="en-GB" sz="1700" dirty="0">
                <a:solidFill>
                  <a:srgbClr val="535353"/>
                </a:solidFill>
                <a:latin typeface="Helvetica" pitchFamily="2" charset="0"/>
                <a:cs typeface="Arial" panose="020B0604020202020204" pitchFamily="34" charset="0"/>
              </a:rPr>
              <a:t>to ensure exports of quality </a:t>
            </a:r>
            <a:r>
              <a:rPr lang="en-GB" sz="1700" dirty="0" err="1">
                <a:solidFill>
                  <a:srgbClr val="535353"/>
                </a:solidFill>
                <a:latin typeface="Helvetica" pitchFamily="2" charset="0"/>
                <a:cs typeface="Arial" panose="020B0604020202020204" pitchFamily="34" charset="0"/>
              </a:rPr>
              <a:t>recyclates</a:t>
            </a:r>
            <a:r>
              <a:rPr lang="en-GB" sz="1700" dirty="0">
                <a:solidFill>
                  <a:srgbClr val="535353"/>
                </a:solidFill>
                <a:latin typeface="Helvetica" pitchFamily="2" charset="0"/>
                <a:cs typeface="Arial" panose="020B0604020202020204" pitchFamily="34" charset="0"/>
              </a:rPr>
              <a:t>/waste for recycling and recovery while ensuring environmental protection. </a:t>
            </a:r>
          </a:p>
          <a:p>
            <a:endParaRPr lang="en-GB" sz="1700" dirty="0">
              <a:solidFill>
                <a:srgbClr val="535353"/>
              </a:solidFill>
              <a:latin typeface="Helvetica" pitchFamily="2" charset="0"/>
              <a:cs typeface="Arial" panose="020B0604020202020204" pitchFamily="34" charset="0"/>
            </a:endParaRPr>
          </a:p>
          <a:p>
            <a:r>
              <a:rPr lang="en-GB" sz="1700" dirty="0">
                <a:solidFill>
                  <a:srgbClr val="535353"/>
                </a:solidFill>
                <a:latin typeface="Helvetica" pitchFamily="2" charset="0"/>
                <a:cs typeface="Arial" panose="020B0604020202020204" pitchFamily="34" charset="0"/>
              </a:rPr>
              <a:t>Recognise the role the </a:t>
            </a:r>
            <a:r>
              <a:rPr lang="en-GB" sz="1700" b="1" dirty="0">
                <a:solidFill>
                  <a:srgbClr val="123E84"/>
                </a:solidFill>
                <a:latin typeface="Helvetica" pitchFamily="2" charset="0"/>
                <a:cs typeface="Arial" panose="020B0604020202020204" pitchFamily="34" charset="0"/>
              </a:rPr>
              <a:t>waste management </a:t>
            </a:r>
            <a:r>
              <a:rPr lang="en-GB" sz="1700" dirty="0">
                <a:solidFill>
                  <a:srgbClr val="535353"/>
                </a:solidFill>
                <a:latin typeface="Helvetica" pitchFamily="2" charset="0"/>
                <a:cs typeface="Arial" panose="020B0604020202020204" pitchFamily="34" charset="0"/>
              </a:rPr>
              <a:t>sector plays in climate mitigation</a:t>
            </a:r>
          </a:p>
          <a:p>
            <a:endParaRPr lang="en-GB" sz="1700" dirty="0">
              <a:solidFill>
                <a:srgbClr val="535353"/>
              </a:solidFill>
              <a:latin typeface="Helvetica" pitchFamily="2" charset="0"/>
              <a:cs typeface="Arial" panose="020B0604020202020204" pitchFamily="34" charset="0"/>
            </a:endParaRPr>
          </a:p>
          <a:p>
            <a:r>
              <a:rPr lang="en-GB" sz="1700" dirty="0">
                <a:solidFill>
                  <a:srgbClr val="535353"/>
                </a:solidFill>
                <a:latin typeface="Helvetica" pitchFamily="2" charset="0"/>
                <a:cs typeface="Arial" panose="020B0604020202020204" pitchFamily="34" charset="0"/>
              </a:rPr>
              <a:t>Need for a strong signal to divert recyclable waste from landfill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4A4A5A-42F1-8E4D-8B39-3A71050BB3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7860" y="2101504"/>
            <a:ext cx="4344140" cy="34125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2C5C67-7861-9941-9942-3E6AACE946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0013" y="1409319"/>
            <a:ext cx="143577" cy="143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03A378-84F9-2B44-B07C-4D6BE05049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0011" y="2145609"/>
            <a:ext cx="143577" cy="1435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2065FA6-6647-9E40-827E-8D8625E6DF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0011" y="2682890"/>
            <a:ext cx="143577" cy="1435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927A5B-9C72-834A-833C-560F73386A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0010" y="3220171"/>
            <a:ext cx="143577" cy="1435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F342931-C289-3142-9F07-97EBB9F652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0009" y="3741095"/>
            <a:ext cx="143577" cy="1435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A6ACD6-4848-EE4F-A515-CFD677494C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0009" y="4333808"/>
            <a:ext cx="143577" cy="1435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0456188-95D1-824C-91E7-9858E6138B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0009" y="5305104"/>
            <a:ext cx="143577" cy="14357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41F5AA7-2B9B-0746-B605-793D236D42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0009" y="6018786"/>
            <a:ext cx="143577" cy="14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387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7003C53-0EF7-1B49-882F-109079021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26693" cy="68579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0E6F939-BFFF-3449-A01B-0269C07FC4AA}"/>
              </a:ext>
            </a:extLst>
          </p:cNvPr>
          <p:cNvSpPr/>
          <p:nvPr/>
        </p:nvSpPr>
        <p:spPr>
          <a:xfrm>
            <a:off x="1102150" y="554597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Helvetica" pitchFamily="2" charset="0"/>
                <a:cs typeface="Times New Roman" panose="02020603050405020304" pitchFamily="18" charset="0"/>
              </a:rPr>
              <a:t>FEAD work</a:t>
            </a:r>
            <a:endParaRPr lang="en-BE" sz="3200" b="1" dirty="0">
              <a:solidFill>
                <a:srgbClr val="123E84"/>
              </a:solidFill>
              <a:latin typeface="Helvetica" pitchFamily="2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F3556E5-8032-404E-85A3-642551C48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9568" y="5786766"/>
            <a:ext cx="1445005" cy="75119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92B25F1-6DD1-B84B-8B2E-3C2F085C3248}"/>
              </a:ext>
            </a:extLst>
          </p:cNvPr>
          <p:cNvSpPr txBox="1"/>
          <p:nvPr/>
        </p:nvSpPr>
        <p:spPr>
          <a:xfrm>
            <a:off x="1385391" y="1416288"/>
            <a:ext cx="7105209" cy="413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Participation in almost all EU Green Deal consultations (indicative list):</a:t>
            </a:r>
          </a:p>
          <a:p>
            <a:endParaRPr lang="en-GB" dirty="0">
              <a:solidFill>
                <a:srgbClr val="53535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Circular Economy Action Plan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Sustainable Investment and Taxonomy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POPs &amp; Batteries &amp; Hazardous Waste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Waste Shipments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Packaging and Packaging Waste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Methane Strategy &amp; Sewage Sludge Directive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Energy Taxation Directive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New Industrial Strategy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Industrial Emissions Directive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Renovation Wave &amp; Construction Products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rgbClr val="5353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Carbon Border Adjustment Mechanism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1FD0DD10-6D2D-E74B-827F-76005A1DE8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1653" y="1512280"/>
            <a:ext cx="157522" cy="1575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EAAA7A-0FCE-CE46-B17B-AEE111D2E1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2927" y="2102522"/>
            <a:ext cx="101600" cy="101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9E6E992-1B28-424B-8B57-B20C4575B9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2927" y="2415173"/>
            <a:ext cx="101600" cy="101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5426C48-C575-1E45-9D99-B345DFF85B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2927" y="3389471"/>
            <a:ext cx="101600" cy="101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5FAB848-B1CD-7B41-A0F1-B9747A53FD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2927" y="3716208"/>
            <a:ext cx="101600" cy="101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BFE9B7B-A444-B14C-8D32-DC9F130C44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2927" y="4334282"/>
            <a:ext cx="101600" cy="101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838C206-9EC4-304D-A1BF-D26F8B53F7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2927" y="4986624"/>
            <a:ext cx="101600" cy="101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057A233-9BB9-CB4D-93AE-252A481C34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2927" y="5314340"/>
            <a:ext cx="101600" cy="1016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3C92FE9-F71C-8F48-9620-FA1EA6E72C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93420" y="-552365"/>
            <a:ext cx="5338274" cy="533827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84ADB3E-6F2C-8342-B06D-1B60629190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2927" y="2745398"/>
            <a:ext cx="101600" cy="1016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867873F-B05D-1449-B278-6F9C43B892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2927" y="3071518"/>
            <a:ext cx="101600" cy="1016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0D3305C-D443-7241-9C3C-00498B9DA9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2927" y="4017078"/>
            <a:ext cx="101600" cy="1016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4B64D34-C464-4840-82CD-31687ED23F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2927" y="4658908"/>
            <a:ext cx="101600" cy="101600"/>
          </a:xfrm>
          <a:prstGeom prst="rect">
            <a:avLst/>
          </a:prstGeom>
        </p:spPr>
      </p:pic>
      <p:pic>
        <p:nvPicPr>
          <p:cNvPr id="7" name="Picture 6" descr="A large building&#10;&#10;Description automatically generated">
            <a:extLst>
              <a:ext uri="{FF2B5EF4-FFF2-40B4-BE49-F238E27FC236}">
                <a16:creationId xmlns:a16="http://schemas.microsoft.com/office/drawing/2014/main" id="{9EB35599-AF0B-4DC3-85F2-64755AAC9B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68931" y="2087304"/>
            <a:ext cx="4023069" cy="268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332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C65392-4928-1840-9FCD-AF10D774ADB1}"/>
              </a:ext>
            </a:extLst>
          </p:cNvPr>
          <p:cNvSpPr/>
          <p:nvPr/>
        </p:nvSpPr>
        <p:spPr>
          <a:xfrm>
            <a:off x="1316309" y="1228457"/>
            <a:ext cx="73816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ABC9"/>
                </a:solidFill>
                <a:latin typeface="Helvetica" pitchFamily="2" charset="0"/>
              </a:rPr>
              <a:t>FEAD position on Batteries</a:t>
            </a:r>
            <a:endParaRPr lang="en-BE" sz="2600" b="1" dirty="0">
              <a:solidFill>
                <a:srgbClr val="00ABC9"/>
              </a:solidFill>
              <a:latin typeface="Helvetica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5DADAE-E637-C140-B15D-438CB2AC0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7936" y="-1028861"/>
            <a:ext cx="2620949" cy="26209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6D7CC1-740F-B747-A872-0594203B6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63610" y="1230284"/>
            <a:ext cx="1800361" cy="8756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90F501-2534-884B-BE47-FCC7FB9CBE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82069" y="5412545"/>
            <a:ext cx="2510869" cy="25108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645B26-120E-7341-A6A5-CDB6D8CA6D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12936">
            <a:off x="6670359" y="5793212"/>
            <a:ext cx="1665880" cy="123575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6A9A98D-DB92-41C5-87E2-7A7225245B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08410" y="5724142"/>
            <a:ext cx="1445005" cy="75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87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7003C53-0EF7-1B49-882F-109079021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26693" cy="68579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0E6F939-BFFF-3449-A01B-0269C07FC4AA}"/>
              </a:ext>
            </a:extLst>
          </p:cNvPr>
          <p:cNvSpPr/>
          <p:nvPr/>
        </p:nvSpPr>
        <p:spPr>
          <a:xfrm>
            <a:off x="1102150" y="55459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Helvetica" pitchFamily="2" charset="0"/>
                <a:cs typeface="Times New Roman" panose="02020603050405020304" pitchFamily="18" charset="0"/>
              </a:rPr>
              <a:t>FEAD main topics: Batteries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F3556E5-8032-404E-85A3-642551C48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9568" y="5786766"/>
            <a:ext cx="1445005" cy="75119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55D457B-D88C-AB4C-8136-139DD9A6F436}"/>
              </a:ext>
            </a:extLst>
          </p:cNvPr>
          <p:cNvSpPr txBox="1"/>
          <p:nvPr/>
        </p:nvSpPr>
        <p:spPr>
          <a:xfrm>
            <a:off x="1502971" y="2010817"/>
            <a:ext cx="787429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4"/>
              </a:buBlip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Revitalise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EU batteries’ industry (less transport for 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recyclates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more control)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4"/>
              </a:buBlip>
              <a:tabLst/>
              <a:defRPr/>
            </a:pPr>
            <a:endParaRPr lang="en-GB" sz="1600" b="1" dirty="0">
              <a:solidFill>
                <a:srgbClr val="53535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4"/>
              </a:buBlip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Harmonisation of definitions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(WFD, WSR, Basel Convention, Batteries Directive)</a:t>
            </a:r>
            <a:b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4"/>
              </a:buBlip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Increase collection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4"/>
              </a:buBlip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Improve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eco-design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(dismantling, easy to discharge, etc.)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4"/>
              </a:buBlip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4"/>
              </a:buBlip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 of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dangerous substances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not easy to recycle, e.g. Cadmium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4"/>
              </a:buBlip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4"/>
              </a:buBlip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Thinking of a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second-life for Li-ion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4"/>
              </a:buBlip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4"/>
              </a:buBlip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Mandatory recycled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content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also for imported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batteries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Blip>
                <a:blip r:embed="rId4"/>
              </a:buBlip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53535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en-GB" sz="1600" dirty="0">
              <a:solidFill>
                <a:srgbClr val="53535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BA2CA5-647F-214D-874D-96D086AAB8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80576" y="-816864"/>
            <a:ext cx="5338274" cy="53382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5DE206E-FDDE-E241-8906-72B93D77CF6B}"/>
              </a:ext>
            </a:extLst>
          </p:cNvPr>
          <p:cNvSpPr/>
          <p:nvPr/>
        </p:nvSpPr>
        <p:spPr>
          <a:xfrm>
            <a:off x="1102150" y="1323719"/>
            <a:ext cx="14173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Main issues:</a:t>
            </a:r>
          </a:p>
        </p:txBody>
      </p:sp>
    </p:spTree>
    <p:extLst>
      <p:ext uri="{BB962C8B-B14F-4D97-AF65-F5344CB8AC3E}">
        <p14:creationId xmlns:p14="http://schemas.microsoft.com/office/powerpoint/2010/main" val="3384684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949B4-0719-44AB-B5D9-2F7361FBF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857" y="-5312"/>
            <a:ext cx="9928589" cy="865422"/>
          </a:xfrm>
        </p:spPr>
        <p:txBody>
          <a:bodyPr>
            <a:normAutofit/>
          </a:bodyPr>
          <a:lstStyle/>
          <a:p>
            <a:pPr marR="0" lvl="2" algn="l" defTabSz="457200" rtl="0" fontAlgn="auto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="1" kern="1200" dirty="0">
                <a:solidFill>
                  <a:srgbClr val="002060"/>
                </a:solidFill>
                <a:latin typeface="Helvetica" pitchFamily="2" charset="0"/>
                <a:ea typeface="+mn-ea"/>
                <a:cs typeface="Times New Roman" panose="02020603050405020304" pitchFamily="18" charset="0"/>
              </a:rPr>
              <a:t>Issues with the proposed batteries’ regulation</a:t>
            </a:r>
            <a:endParaRPr lang="en-BE" sz="2400" b="1" kern="1200" dirty="0">
              <a:solidFill>
                <a:srgbClr val="002060"/>
              </a:solidFill>
              <a:latin typeface="Helvetica" pitchFamily="2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DFF3F-5F8C-4612-BB41-46B2FF801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694" y="436277"/>
            <a:ext cx="11433873" cy="496137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600"/>
              </a:spcBef>
              <a:buNone/>
            </a:pPr>
            <a:endParaRPr lang="en-US" sz="1400" b="1" dirty="0">
              <a:solidFill>
                <a:srgbClr val="5253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 algn="just">
              <a:lnSpc>
                <a:spcPct val="10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155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Collection</a:t>
            </a:r>
            <a:r>
              <a:rPr lang="en-US" sz="1550" b="1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higher collection</a:t>
            </a: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550" b="1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targets</a:t>
            </a: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should be set up, to 80% for all types of </a:t>
            </a:r>
          </a:p>
          <a:p>
            <a:pPr marL="457200" lvl="1" indent="0" algn="just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batteries, and for automotive batteries 100%</a:t>
            </a:r>
          </a:p>
          <a:p>
            <a:pPr marL="457200" lvl="1" indent="0" algn="just">
              <a:lnSpc>
                <a:spcPct val="100000"/>
              </a:lnSpc>
              <a:spcBef>
                <a:spcPts val="600"/>
              </a:spcBef>
              <a:buNone/>
            </a:pPr>
            <a:endParaRPr lang="en-US" sz="1200" dirty="0">
              <a:solidFill>
                <a:srgbClr val="5253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 algn="just">
              <a:lnSpc>
                <a:spcPct val="10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Lack of a </a:t>
            </a:r>
            <a:r>
              <a:rPr lang="en-US" sz="1550" b="1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mandatory deposit </a:t>
            </a: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refund system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buBlip>
                <a:blip r:embed="rId2"/>
              </a:buBlip>
            </a:pPr>
            <a:endParaRPr lang="en-US" sz="1200" b="1" dirty="0">
              <a:solidFill>
                <a:srgbClr val="5253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 algn="just">
              <a:lnSpc>
                <a:spcPct val="10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155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Recycling efficiency</a:t>
            </a:r>
            <a:r>
              <a:rPr lang="en-US" sz="1550" b="1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deadline for meeting the new targets needs to be </a:t>
            </a:r>
            <a:r>
              <a:rPr lang="en-US" sz="1550" b="1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delayed </a:t>
            </a: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(technological gaps, especially for Lithium-ion batteries)</a:t>
            </a:r>
          </a:p>
          <a:p>
            <a:pPr marL="457200" lvl="1" indent="0" algn="just">
              <a:lnSpc>
                <a:spcPct val="100000"/>
              </a:lnSpc>
              <a:spcBef>
                <a:spcPts val="600"/>
              </a:spcBef>
              <a:buNone/>
            </a:pPr>
            <a:endParaRPr lang="en-US" sz="1200" b="1" dirty="0">
              <a:solidFill>
                <a:srgbClr val="5253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 algn="just">
              <a:lnSpc>
                <a:spcPct val="10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1550" b="1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Need for appropriate and rapid implementation tools</a:t>
            </a: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early determination of the </a:t>
            </a:r>
            <a:r>
              <a:rPr lang="en-US" sz="155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methodology for the calculation and verification </a:t>
            </a:r>
            <a:r>
              <a:rPr lang="en-US" sz="155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</a:t>
            </a: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recycling efficiencies, and for the recovery of materials</a:t>
            </a:r>
          </a:p>
          <a:p>
            <a:pPr marL="457200" lvl="1" indent="0" algn="just">
              <a:lnSpc>
                <a:spcPct val="100000"/>
              </a:lnSpc>
              <a:spcBef>
                <a:spcPts val="600"/>
              </a:spcBef>
              <a:buNone/>
            </a:pPr>
            <a:endParaRPr lang="en-US" sz="1200" dirty="0">
              <a:solidFill>
                <a:srgbClr val="5253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 algn="just">
              <a:lnSpc>
                <a:spcPct val="10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155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Mandatory recycled contents </a:t>
            </a:r>
            <a:r>
              <a:rPr lang="en-US" sz="155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should be </a:t>
            </a: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extended to </a:t>
            </a:r>
            <a:r>
              <a:rPr lang="en-US" sz="1550" b="1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types</a:t>
            </a: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batteries</a:t>
            </a:r>
          </a:p>
          <a:p>
            <a:pPr marL="457200" lvl="1" indent="0" algn="just">
              <a:lnSpc>
                <a:spcPct val="100000"/>
              </a:lnSpc>
              <a:spcBef>
                <a:spcPts val="600"/>
              </a:spcBef>
              <a:buNone/>
            </a:pPr>
            <a:endParaRPr lang="en-US" sz="1200" dirty="0">
              <a:solidFill>
                <a:srgbClr val="5253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 algn="just">
              <a:lnSpc>
                <a:spcPct val="10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1550" b="1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Eco-design</a:t>
            </a: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(easy dismantling, etc.), marking (easy detectability) and less hazardous substances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buBlip>
                <a:blip r:embed="rId2"/>
              </a:buBlip>
            </a:pPr>
            <a:endParaRPr lang="en-US" sz="1200" dirty="0">
              <a:solidFill>
                <a:srgbClr val="5253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 algn="just">
              <a:lnSpc>
                <a:spcPct val="10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1550" b="1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EPR schemes</a:t>
            </a: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en-US" sz="1550" b="0" i="0" u="none" strike="noStrike" baseline="0" dirty="0">
                <a:solidFill>
                  <a:srgbClr val="5252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duly take into consideration the existing and successful B2B schemes/contracts </a:t>
            </a:r>
            <a:endParaRPr lang="en-US" sz="1550" dirty="0">
              <a:solidFill>
                <a:srgbClr val="5253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 algn="just">
              <a:lnSpc>
                <a:spcPct val="100000"/>
              </a:lnSpc>
              <a:spcBef>
                <a:spcPts val="600"/>
              </a:spcBef>
              <a:buBlip>
                <a:blip r:embed="rId2"/>
              </a:buBlip>
            </a:pPr>
            <a:endParaRPr lang="en-US" sz="1200" dirty="0">
              <a:solidFill>
                <a:srgbClr val="5253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 algn="just">
              <a:lnSpc>
                <a:spcPct val="10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Enforcing the control of </a:t>
            </a:r>
            <a:r>
              <a:rPr lang="en-US" sz="1550" b="1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illegal movements </a:t>
            </a: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battery waste</a:t>
            </a:r>
          </a:p>
          <a:p>
            <a:pPr lvl="1" algn="just">
              <a:lnSpc>
                <a:spcPct val="100000"/>
              </a:lnSpc>
              <a:spcBef>
                <a:spcPts val="600"/>
              </a:spcBef>
              <a:buBlip>
                <a:blip r:embed="rId2"/>
              </a:buBlip>
            </a:pPr>
            <a:endParaRPr lang="en-US" sz="1200" dirty="0">
              <a:solidFill>
                <a:srgbClr val="5253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 algn="just">
              <a:lnSpc>
                <a:spcPct val="100000"/>
              </a:lnSpc>
              <a:spcBef>
                <a:spcPts val="600"/>
              </a:spcBef>
              <a:buBlip>
                <a:blip r:embed="rId2"/>
              </a:buBlip>
            </a:pP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Responsibility for sales via </a:t>
            </a:r>
            <a:r>
              <a:rPr lang="en-US" sz="1550" b="1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online marketplaces </a:t>
            </a:r>
            <a:r>
              <a:rPr lang="en-US" sz="1550" dirty="0">
                <a:solidFill>
                  <a:srgbClr val="5253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equal to </a:t>
            </a:r>
            <a:r>
              <a:rPr lang="en-GB" sz="1550" b="0" i="0" u="none" strike="noStrike" baseline="0" dirty="0">
                <a:solidFill>
                  <a:srgbClr val="52525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stationary retailers in Europe </a:t>
            </a:r>
            <a:endParaRPr lang="en-US" sz="1550" dirty="0">
              <a:solidFill>
                <a:srgbClr val="5253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endParaRPr lang="en-BE" sz="1550" b="1" dirty="0">
              <a:solidFill>
                <a:srgbClr val="525352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US" sz="1400" b="1" dirty="0">
              <a:solidFill>
                <a:srgbClr val="1F497D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BE" sz="1400" dirty="0">
              <a:solidFill>
                <a:srgbClr val="525352"/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en-US" sz="1400" b="1" dirty="0">
              <a:solidFill>
                <a:srgbClr val="1F497D"/>
              </a:solidFill>
              <a:highlight>
                <a:srgbClr val="FFFF00"/>
              </a:highlight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en-BE" sz="14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en-BE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5373A9-4754-4192-B09A-9D163F8A6D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426693" cy="68579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C27826-010B-450B-A47B-B2EFCC3B90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8503" y="6141073"/>
            <a:ext cx="1066070" cy="554203"/>
          </a:xfrm>
          <a:prstGeom prst="rect">
            <a:avLst/>
          </a:prstGeom>
        </p:spPr>
      </p:pic>
      <p:pic>
        <p:nvPicPr>
          <p:cNvPr id="1026" name="Picture 2" descr="Pictures: funny battery | Funny battery — Stock Vector © BarrHope #83464012">
            <a:extLst>
              <a:ext uri="{FF2B5EF4-FFF2-40B4-BE49-F238E27FC236}">
                <a16:creationId xmlns:a16="http://schemas.microsoft.com/office/drawing/2014/main" id="{1EF12FE5-DD94-4BA4-97F0-376A05235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6398" y="651728"/>
            <a:ext cx="719745" cy="86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46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3E8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C65392-4928-1840-9FCD-AF10D774ADB1}"/>
              </a:ext>
            </a:extLst>
          </p:cNvPr>
          <p:cNvSpPr/>
          <p:nvPr/>
        </p:nvSpPr>
        <p:spPr>
          <a:xfrm>
            <a:off x="1639824" y="1359331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Helvetica" pitchFamily="2" charset="0"/>
              </a:rPr>
              <a:t>Thank you for </a:t>
            </a:r>
            <a:br>
              <a:rPr lang="en-GB" sz="40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n-GB" sz="4000" b="1" dirty="0">
                <a:solidFill>
                  <a:schemeClr val="bg1"/>
                </a:solidFill>
                <a:latin typeface="Helvetica" pitchFamily="2" charset="0"/>
              </a:rPr>
              <a:t>your attention</a:t>
            </a:r>
            <a:endParaRPr lang="en-BE" sz="40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5DADAE-E637-C140-B15D-438CB2AC0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7936" y="-1028861"/>
            <a:ext cx="2620949" cy="26209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6D7CC1-740F-B747-A872-0594203B6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63610" y="1230284"/>
            <a:ext cx="1800361" cy="8756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90F501-2534-884B-BE47-FCC7FB9CBE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82069" y="5412545"/>
            <a:ext cx="2510869" cy="25108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645B26-120E-7341-A6A5-CDB6D8CA6D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12936">
            <a:off x="7559359" y="6059378"/>
            <a:ext cx="1665880" cy="12357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60EA0F-9415-0044-BE73-ACDCB00D55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74889" y="5724143"/>
            <a:ext cx="1398159" cy="72967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CF548FC-70DD-4F46-96BC-B8463F7FB232}"/>
              </a:ext>
            </a:extLst>
          </p:cNvPr>
          <p:cNvSpPr/>
          <p:nvPr/>
        </p:nvSpPr>
        <p:spPr>
          <a:xfrm>
            <a:off x="1631803" y="4952688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b="1" i="1" dirty="0">
                <a:solidFill>
                  <a:schemeClr val="bg1"/>
                </a:solidFill>
                <a:latin typeface="Helvetica" pitchFamily="2" charset="0"/>
              </a:rPr>
              <a:t>Website</a:t>
            </a:r>
            <a:br>
              <a:rPr lang="en-GB" sz="1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n-GB" sz="1600" dirty="0" err="1">
                <a:solidFill>
                  <a:schemeClr val="bg1"/>
                </a:solidFill>
                <a:latin typeface="Helvetica" pitchFamily="2" charset="0"/>
              </a:rPr>
              <a:t>www.fead.be</a:t>
            </a:r>
            <a:endParaRPr lang="en-BE" sz="16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553805-EC8B-2D47-827B-D92F7A7B8433}"/>
              </a:ext>
            </a:extLst>
          </p:cNvPr>
          <p:cNvSpPr/>
          <p:nvPr/>
        </p:nvSpPr>
        <p:spPr>
          <a:xfrm>
            <a:off x="1631357" y="4003826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defRPr/>
            </a:pPr>
            <a:r>
              <a:rPr lang="en-GB" sz="1600" b="1" i="1" dirty="0">
                <a:solidFill>
                  <a:schemeClr val="bg1"/>
                </a:solidFill>
                <a:latin typeface="Helvetica" pitchFamily="2" charset="0"/>
                <a:ea typeface="ＭＳ Ｐゴシック" charset="0"/>
                <a:cs typeface="Times New Roman" panose="02020603050405020304" pitchFamily="18" charset="0"/>
              </a:rPr>
              <a:t>Contact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C6C1249-F18C-EC4E-AD2A-5CAFE937562A}"/>
              </a:ext>
            </a:extLst>
          </p:cNvPr>
          <p:cNvSpPr/>
          <p:nvPr/>
        </p:nvSpPr>
        <p:spPr>
          <a:xfrm>
            <a:off x="1639824" y="4292560"/>
            <a:ext cx="6096000" cy="56630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defRPr/>
            </a:pPr>
            <a:r>
              <a:rPr lang="en-GB" sz="1400" dirty="0">
                <a:solidFill>
                  <a:schemeClr val="bg1"/>
                </a:solidFill>
                <a:latin typeface="Helvetica" pitchFamily="2" charset="0"/>
                <a:ea typeface="ＭＳ Ｐゴシック" charset="0"/>
                <a:cs typeface="Times New Roman" panose="02020603050405020304" pitchFamily="18" charset="0"/>
                <a:hlinkClick r:id="rId7"/>
              </a:rPr>
              <a:t>valerie.plainemaison@fead.be</a:t>
            </a:r>
            <a:endParaRPr lang="en-GB" sz="1400" dirty="0">
              <a:solidFill>
                <a:schemeClr val="bg1"/>
              </a:solidFill>
              <a:latin typeface="Helvetica" pitchFamily="2" charset="0"/>
              <a:ea typeface="ＭＳ Ｐゴシック" charset="0"/>
              <a:cs typeface="Times New Roman" panose="02020603050405020304" pitchFamily="18" charset="0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SzPct val="50000"/>
              <a:defRPr/>
            </a:pPr>
            <a:r>
              <a:rPr lang="en-GB" sz="1400" dirty="0">
                <a:solidFill>
                  <a:schemeClr val="bg1"/>
                </a:solidFill>
                <a:latin typeface="Helvetica" pitchFamily="2" charset="0"/>
                <a:ea typeface="ＭＳ Ｐゴシック" charset="0"/>
                <a:cs typeface="Times New Roman" panose="02020603050405020304" pitchFamily="18" charset="0"/>
                <a:hlinkClick r:id="rId8"/>
              </a:rPr>
              <a:t>Info@fead.be</a:t>
            </a:r>
            <a:r>
              <a:rPr lang="en-GB" sz="1400" dirty="0">
                <a:solidFill>
                  <a:schemeClr val="bg1"/>
                </a:solidFill>
                <a:latin typeface="Helvetica" pitchFamily="2" charset="0"/>
                <a:ea typeface="ＭＳ Ｐゴシック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8F77D07-5E6D-5548-9C0D-8F5074BFD2D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77325" y="5353970"/>
            <a:ext cx="310654" cy="25473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BC680DC-2A5D-5B43-98A2-5503F229F9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58984" y="5343159"/>
            <a:ext cx="142262" cy="27398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90E234A-903E-B145-A67F-44F69FBC546D}"/>
              </a:ext>
            </a:extLst>
          </p:cNvPr>
          <p:cNvSpPr/>
          <p:nvPr/>
        </p:nvSpPr>
        <p:spPr>
          <a:xfrm>
            <a:off x="5577270" y="4952209"/>
            <a:ext cx="15013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chemeClr val="bg1"/>
                </a:solidFill>
                <a:latin typeface="Helvetica" pitchFamily="2" charset="0"/>
              </a:rPr>
              <a:t>Social media</a:t>
            </a:r>
            <a:endParaRPr lang="en-BE" sz="1600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9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525352"/>
      </a:dk1>
      <a:lt1>
        <a:srgbClr val="FEFFFE"/>
      </a:lt1>
      <a:dk2>
        <a:srgbClr val="003D80"/>
      </a:dk2>
      <a:lt2>
        <a:srgbClr val="FEFFFE"/>
      </a:lt2>
      <a:accent1>
        <a:srgbClr val="123D83"/>
      </a:accent1>
      <a:accent2>
        <a:srgbClr val="00A9C9"/>
      </a:accent2>
      <a:accent3>
        <a:srgbClr val="25B237"/>
      </a:accent3>
      <a:accent4>
        <a:srgbClr val="FF550A"/>
      </a:accent4>
      <a:accent5>
        <a:srgbClr val="9CCA49"/>
      </a:accent5>
      <a:accent6>
        <a:srgbClr val="FF7750"/>
      </a:accent6>
      <a:hlink>
        <a:srgbClr val="00A9C9"/>
      </a:hlink>
      <a:folHlink>
        <a:srgbClr val="52535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40ABC5DDCAEC469D3B77CEC3FA9612" ma:contentTypeVersion="12" ma:contentTypeDescription="Create a new document." ma:contentTypeScope="" ma:versionID="ebc0f6387b9e6b762c39a6984299d58e">
  <xsd:schema xmlns:xsd="http://www.w3.org/2001/XMLSchema" xmlns:xs="http://www.w3.org/2001/XMLSchema" xmlns:p="http://schemas.microsoft.com/office/2006/metadata/properties" xmlns:ns2="abd4d7d9-8995-423f-896a-7071cea071c9" xmlns:ns3="b5e2b349-a18f-4497-973a-a1464950ca64" targetNamespace="http://schemas.microsoft.com/office/2006/metadata/properties" ma:root="true" ma:fieldsID="0fee593a7ba10832ff8450e2b7e21680" ns2:_="" ns3:_="">
    <xsd:import namespace="abd4d7d9-8995-423f-896a-7071cea071c9"/>
    <xsd:import namespace="b5e2b349-a18f-4497-973a-a1464950ca6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d4d7d9-8995-423f-896a-7071cea071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e2b349-a18f-4497-973a-a1464950ca6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809673-A5B1-4E3F-81C7-7E6EE3FF32E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4B393E1-3A15-4745-8A3C-E831256DDB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d4d7d9-8995-423f-896a-7071cea071c9"/>
    <ds:schemaRef ds:uri="b5e2b349-a18f-4497-973a-a1464950ca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F1C6891-6B13-4B71-9786-C6AC87FBAF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8787</TotalTime>
  <Words>621</Words>
  <Application>Microsoft Office PowerPoint</Application>
  <PresentationFormat>Widescreen</PresentationFormat>
  <Paragraphs>118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Arial Narrow</vt:lpstr>
      <vt:lpstr>Calibri</vt:lpstr>
      <vt:lpstr>Calibri Light</vt:lpstr>
      <vt:lpstr>Helvetica</vt:lpstr>
      <vt:lpstr>Symbol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Issues with the proposed batteries’ regulation</vt:lpstr>
      <vt:lpstr>PowerPoint Presentation</vt:lpstr>
    </vt:vector>
  </TitlesOfParts>
  <Manager>Sam Gubel</Manager>
  <Company>www.huntrs.be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FEAD MASTER TEMPLATE</dc:title>
  <dc:subject/>
  <dc:creator>HUNTRS</dc:creator>
  <cp:keywords/>
  <dc:description/>
  <cp:lastModifiedBy>Charoula Melliou</cp:lastModifiedBy>
  <cp:revision>59</cp:revision>
  <dcterms:created xsi:type="dcterms:W3CDTF">2020-08-26T11:24:22Z</dcterms:created>
  <dcterms:modified xsi:type="dcterms:W3CDTF">2021-03-29T08:10:37Z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0x0101009140ABC5DDCAEC469D3B77CEC3FA9612</vt:lpwstr>
  </property>
</Properties>
</file>